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7" r:id="rId4"/>
  </p:sldMasterIdLst>
  <p:notesMasterIdLst>
    <p:notesMasterId r:id="rId6"/>
  </p:notesMasterIdLst>
  <p:handoutMasterIdLst>
    <p:handoutMasterId r:id="rId7"/>
  </p:handoutMasterIdLst>
  <p:sldIdLst>
    <p:sldId id="45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Johnson" initials="AJ" lastIdx="10" clrIdx="0">
    <p:extLst>
      <p:ext uri="{19B8F6BF-5375-455C-9EA6-DF929625EA0E}">
        <p15:presenceInfo xmlns:p15="http://schemas.microsoft.com/office/powerpoint/2012/main" userId="f61fea49b5281061" providerId="Windows Live"/>
      </p:ext>
    </p:extLst>
  </p:cmAuthor>
  <p:cmAuthor id="2" name="Jess Hill" initials="JH" lastIdx="15" clrIdx="1">
    <p:extLst>
      <p:ext uri="{19B8F6BF-5375-455C-9EA6-DF929625EA0E}">
        <p15:presenceInfo xmlns:p15="http://schemas.microsoft.com/office/powerpoint/2012/main" userId="S-1-12-1-3697714668-1273934551-406400927-1524730873" providerId="AD"/>
      </p:ext>
    </p:extLst>
  </p:cmAuthor>
  <p:cmAuthor id="3" name="Julianne Scenna" initials="JS" lastIdx="1" clrIdx="2">
    <p:extLst>
      <p:ext uri="{19B8F6BF-5375-455C-9EA6-DF929625EA0E}">
        <p15:presenceInfo xmlns:p15="http://schemas.microsoft.com/office/powerpoint/2012/main" userId="5192137e1f37e14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481"/>
    <a:srgbClr val="482C8D"/>
    <a:srgbClr val="8D3A94"/>
    <a:srgbClr val="333091"/>
    <a:srgbClr val="C6047B"/>
    <a:srgbClr val="00ADEF"/>
    <a:srgbClr val="AB4399"/>
    <a:srgbClr val="00A99E"/>
    <a:srgbClr val="EE3741"/>
    <a:srgbClr val="A0C1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6327" autoAdjust="0"/>
  </p:normalViewPr>
  <p:slideViewPr>
    <p:cSldViewPr snapToGrid="0">
      <p:cViewPr varScale="1">
        <p:scale>
          <a:sx n="114" d="100"/>
          <a:sy n="114" d="100"/>
        </p:scale>
        <p:origin x="198" y="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626549-FA93-2246-98BA-557488DF22A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EBF5A5A-84F4-5541-A74C-A165F227488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88F208-2F1D-0445-BB93-4C4DB90E7760}" type="datetimeFigureOut">
              <a:rPr lang="en-US" smtClean="0"/>
              <a:t>3/29/2022</a:t>
            </a:fld>
            <a:endParaRPr lang="en-US"/>
          </a:p>
        </p:txBody>
      </p:sp>
      <p:sp>
        <p:nvSpPr>
          <p:cNvPr id="4" name="Footer Placeholder 3">
            <a:extLst>
              <a:ext uri="{FF2B5EF4-FFF2-40B4-BE49-F238E27FC236}">
                <a16:creationId xmlns:a16="http://schemas.microsoft.com/office/drawing/2014/main" id="{C483487A-5D5A-A14F-AFBB-6E4FA4D79D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AD9838E-0690-4044-9ED8-6379302985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29EDA7-C7D6-E942-860E-624C49A0C6EF}" type="slidenum">
              <a:rPr lang="en-US" smtClean="0"/>
              <a:t>‹#›</a:t>
            </a:fld>
            <a:endParaRPr lang="en-US"/>
          </a:p>
        </p:txBody>
      </p:sp>
    </p:spTree>
    <p:extLst>
      <p:ext uri="{BB962C8B-B14F-4D97-AF65-F5344CB8AC3E}">
        <p14:creationId xmlns:p14="http://schemas.microsoft.com/office/powerpoint/2010/main" val="1424893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8F2017-F3C4-7D40-A6E7-BB8C0D3B757B}" type="datetimeFigureOut">
              <a:rPr lang="en-US" smtClean="0"/>
              <a:t>3/29/2022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17E4A-C744-1E4A-B3B5-088C5C04C1C6}" type="slidenum">
              <a:rPr lang="en-US" smtClean="0"/>
              <a:t>‹#›</a:t>
            </a:fld>
            <a:endParaRPr lang="en-US"/>
          </a:p>
        </p:txBody>
      </p:sp>
    </p:spTree>
    <p:extLst>
      <p:ext uri="{BB962C8B-B14F-4D97-AF65-F5344CB8AC3E}">
        <p14:creationId xmlns:p14="http://schemas.microsoft.com/office/powerpoint/2010/main" val="135440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b="0" i="0">
                <a:solidFill>
                  <a:schemeClr val="accent1"/>
                </a:solidFill>
                <a:latin typeface="Gotham Narrow Book" pitchFamily="2" charset="0"/>
              </a:defRPr>
            </a:lvl1pPr>
          </a:lstStyle>
          <a:p>
            <a:r>
              <a:rPr lang="en-GB"/>
              <a:t>Click to edit Master title style</a:t>
            </a:r>
            <a:endParaRPr lang="en-US" dirty="0"/>
          </a:p>
        </p:txBody>
      </p:sp>
      <p:sp>
        <p:nvSpPr>
          <p:cNvPr id="3" name="Subtitle 2"/>
          <p:cNvSpPr>
            <a:spLocks noGrp="1"/>
          </p:cNvSpPr>
          <p:nvPr>
            <p:ph type="subTitle" idx="1" hasCustomPrompt="1"/>
          </p:nvPr>
        </p:nvSpPr>
        <p:spPr>
          <a:xfrm>
            <a:off x="581194" y="2495445"/>
            <a:ext cx="10993546" cy="590321"/>
          </a:xfrm>
        </p:spPr>
        <p:txBody>
          <a:bodyPr anchor="t">
            <a:normAutofit/>
          </a:bodyPr>
          <a:lstStyle>
            <a:lvl1pPr marL="0" indent="0" algn="l">
              <a:buNone/>
              <a:defRPr sz="1600" b="0" i="0" cap="none">
                <a:solidFill>
                  <a:schemeClr val="accent2"/>
                </a:solidFill>
                <a:latin typeface="Gotham Narrow Book"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2"/>
                </a:solidFill>
              </a:defRPr>
            </a:lvl1pPr>
          </a:lstStyle>
          <a:p>
            <a:fld id="{61EF1AE5-9A6E-4E47-8D83-460D03EE2F18}" type="datetime1">
              <a:rPr lang="en-AU" smtClean="0"/>
              <a:pPr/>
              <a:t>29/03/2022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2"/>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2"/>
                </a:solidFill>
              </a:defRPr>
            </a:lvl1p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E7C4F7C3-204D-864C-85EF-53F75BAFC7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247248" y="711334"/>
            <a:ext cx="2373869" cy="1000291"/>
          </a:xfrm>
          <a:prstGeom prst="rect">
            <a:avLst/>
          </a:prstGeom>
        </p:spPr>
      </p:pic>
    </p:spTree>
    <p:extLst>
      <p:ext uri="{BB962C8B-B14F-4D97-AF65-F5344CB8AC3E}">
        <p14:creationId xmlns:p14="http://schemas.microsoft.com/office/powerpoint/2010/main" val="133099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Two Content Hi">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49D8B33-2DF0-4A70-BFD7-C63D39BF7CFA}" type="datetime1">
              <a:rPr lang="en-AU" smtClean="0"/>
              <a:t>29/03/2022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
        <p:nvSpPr>
          <p:cNvPr id="9" name="Subtitle 2">
            <a:extLst>
              <a:ext uri="{FF2B5EF4-FFF2-40B4-BE49-F238E27FC236}">
                <a16:creationId xmlns:a16="http://schemas.microsoft.com/office/drawing/2014/main" id="{A5D5C9F0-A752-1745-BBAB-AE6F0D617FB7}"/>
              </a:ext>
            </a:extLst>
          </p:cNvPr>
          <p:cNvSpPr>
            <a:spLocks noGrp="1"/>
          </p:cNvSpPr>
          <p:nvPr>
            <p:ph type="subTitle" idx="13" hasCustomPrompt="1"/>
          </p:nvPr>
        </p:nvSpPr>
        <p:spPr>
          <a:xfrm>
            <a:off x="581191" y="1211179"/>
            <a:ext cx="11029615" cy="365125"/>
          </a:xfrm>
        </p:spPr>
        <p:txBody>
          <a:bodyPr anchor="t">
            <a:normAutofit/>
          </a:bodyPr>
          <a:lstStyle>
            <a:lvl1pPr marL="0" indent="0" algn="l">
              <a:buNone/>
              <a:defRPr sz="1600" cap="none">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itle 1">
            <a:extLst>
              <a:ext uri="{FF2B5EF4-FFF2-40B4-BE49-F238E27FC236}">
                <a16:creationId xmlns:a16="http://schemas.microsoft.com/office/drawing/2014/main" id="{CCD728CD-B69D-8B4F-9E97-A05734B244D7}"/>
              </a:ext>
            </a:extLst>
          </p:cNvPr>
          <p:cNvSpPr>
            <a:spLocks noGrp="1"/>
          </p:cNvSpPr>
          <p:nvPr>
            <p:ph type="title" hasCustomPrompt="1"/>
          </p:nvPr>
        </p:nvSpPr>
        <p:spPr>
          <a:xfrm>
            <a:off x="575894" y="729658"/>
            <a:ext cx="11029616" cy="481521"/>
          </a:xfrm>
        </p:spPr>
        <p:txBody>
          <a:bodyPr/>
          <a:lstStyle>
            <a:lvl1pPr>
              <a:defRPr>
                <a:solidFill>
                  <a:schemeClr val="accent1"/>
                </a:solidFill>
              </a:defRPr>
            </a:lvl1pPr>
          </a:lstStyle>
          <a:p>
            <a:r>
              <a:rPr lang="en-US" dirty="0"/>
              <a:t>Click To Edit Master Title Style</a:t>
            </a:r>
          </a:p>
        </p:txBody>
      </p:sp>
      <p:pic>
        <p:nvPicPr>
          <p:cNvPr id="8" name="Picture 7">
            <a:extLst>
              <a:ext uri="{FF2B5EF4-FFF2-40B4-BE49-F238E27FC236}">
                <a16:creationId xmlns:a16="http://schemas.microsoft.com/office/drawing/2014/main" id="{B31EB20D-83C2-8F4F-9FD3-A0685C8C5A3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
        <p:nvSpPr>
          <p:cNvPr id="11" name="Content Placeholder 2">
            <a:extLst>
              <a:ext uri="{FF2B5EF4-FFF2-40B4-BE49-F238E27FC236}">
                <a16:creationId xmlns:a16="http://schemas.microsoft.com/office/drawing/2014/main" id="{A1FB85E6-1F11-254A-89E1-7681C53EA1EC}"/>
              </a:ext>
            </a:extLst>
          </p:cNvPr>
          <p:cNvSpPr>
            <a:spLocks noGrp="1"/>
          </p:cNvSpPr>
          <p:nvPr>
            <p:ph sz="half" idx="1"/>
          </p:nvPr>
        </p:nvSpPr>
        <p:spPr>
          <a:xfrm>
            <a:off x="581193" y="1576305"/>
            <a:ext cx="5422390" cy="4284746"/>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2" name="Content Placeholder 3">
            <a:extLst>
              <a:ext uri="{FF2B5EF4-FFF2-40B4-BE49-F238E27FC236}">
                <a16:creationId xmlns:a16="http://schemas.microsoft.com/office/drawing/2014/main" id="{38044ADC-3077-1040-B0FE-0292DE04E530}"/>
              </a:ext>
            </a:extLst>
          </p:cNvPr>
          <p:cNvSpPr>
            <a:spLocks noGrp="1"/>
          </p:cNvSpPr>
          <p:nvPr>
            <p:ph sz="half" idx="2"/>
          </p:nvPr>
        </p:nvSpPr>
        <p:spPr>
          <a:xfrm>
            <a:off x="6188417" y="1576305"/>
            <a:ext cx="5422392" cy="4284746"/>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156514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with Banner">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lvl1pPr>
              <a:defRPr>
                <a:solidFill>
                  <a:schemeClr val="bg1"/>
                </a:solidFill>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hasCustomPrompt="1"/>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5DB90ED-A27E-431F-9584-FD987E5C744F}" type="datetime1">
              <a:rPr lang="en-AU" smtClean="0"/>
              <a:t>29/03/2022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3" name="Picture 12">
            <a:extLst>
              <a:ext uri="{FF2B5EF4-FFF2-40B4-BE49-F238E27FC236}">
                <a16:creationId xmlns:a16="http://schemas.microsoft.com/office/drawing/2014/main" id="{57DFFBEB-CE2F-A749-B044-079218D9D2B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3171387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w/o Bann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5DB90ED-A27E-431F-9584-FD987E5C744F}" type="datetime1">
              <a:rPr lang="en-AU" smtClean="0"/>
              <a:t>29/03/2022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3" name="Picture 12">
            <a:extLst>
              <a:ext uri="{FF2B5EF4-FFF2-40B4-BE49-F238E27FC236}">
                <a16:creationId xmlns:a16="http://schemas.microsoft.com/office/drawing/2014/main" id="{57DFFBEB-CE2F-A749-B044-079218D9D2B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
        <p:nvSpPr>
          <p:cNvPr id="14" name="Title 1">
            <a:extLst>
              <a:ext uri="{FF2B5EF4-FFF2-40B4-BE49-F238E27FC236}">
                <a16:creationId xmlns:a16="http://schemas.microsoft.com/office/drawing/2014/main" id="{EEE0C259-5E08-AB4B-899D-BD750A7435E2}"/>
              </a:ext>
            </a:extLst>
          </p:cNvPr>
          <p:cNvSpPr>
            <a:spLocks noGrp="1"/>
          </p:cNvSpPr>
          <p:nvPr>
            <p:ph type="title" hasCustomPrompt="1"/>
          </p:nvPr>
        </p:nvSpPr>
        <p:spPr>
          <a:xfrm>
            <a:off x="581193" y="729658"/>
            <a:ext cx="11029616" cy="988332"/>
          </a:xfrm>
        </p:spPr>
        <p:txBody>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131730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with Banner">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lvl1pPr>
              <a:defRPr>
                <a:solidFill>
                  <a:schemeClr val="bg1"/>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7C6645-894D-457B-9D40-BE7A5C5429AA}" type="datetime1">
              <a:rPr lang="en-AU" smtClean="0"/>
              <a:t>29/03/2022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D5A1C9DE-FACC-6741-BA28-11409373B3E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2901025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w/o Banner">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lvl1pPr>
              <a:defRPr>
                <a:solidFill>
                  <a:schemeClr val="accent1"/>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7C6645-894D-457B-9D40-BE7A5C5429AA}" type="datetime1">
              <a:rPr lang="en-AU" smtClean="0"/>
              <a:t>29/03/2022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D5A1C9DE-FACC-6741-BA28-11409373B3E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3032918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Subtitle Hi">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481521"/>
          </a:xfrm>
        </p:spPr>
        <p:txBody>
          <a:bodyPr/>
          <a:lstStyle>
            <a:lvl1pPr>
              <a:defRPr>
                <a:solidFill>
                  <a:schemeClr val="accent1"/>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7C6645-894D-457B-9D40-BE7A5C5429AA}" type="datetime1">
              <a:rPr lang="en-AU" smtClean="0"/>
              <a:t>29/03/2022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D5A1C9DE-FACC-6741-BA28-11409373B3E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
        <p:nvSpPr>
          <p:cNvPr id="7" name="Subtitle 2">
            <a:extLst>
              <a:ext uri="{FF2B5EF4-FFF2-40B4-BE49-F238E27FC236}">
                <a16:creationId xmlns:a16="http://schemas.microsoft.com/office/drawing/2014/main" id="{2C2EAF89-9387-FB49-8489-3314A2D34356}"/>
              </a:ext>
            </a:extLst>
          </p:cNvPr>
          <p:cNvSpPr>
            <a:spLocks noGrp="1"/>
          </p:cNvSpPr>
          <p:nvPr>
            <p:ph type="subTitle" idx="13" hasCustomPrompt="1"/>
          </p:nvPr>
        </p:nvSpPr>
        <p:spPr>
          <a:xfrm>
            <a:off x="581191" y="1211180"/>
            <a:ext cx="11029615" cy="365126"/>
          </a:xfrm>
        </p:spPr>
        <p:txBody>
          <a:bodyPr anchor="t">
            <a:normAutofit/>
          </a:bodyPr>
          <a:lstStyle>
            <a:lvl1pPr marL="0" indent="0" algn="l">
              <a:buNone/>
              <a:defRPr sz="1600" cap="none">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50134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Subtitle Hi No Logo">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481521"/>
          </a:xfrm>
        </p:spPr>
        <p:txBody>
          <a:bodyPr/>
          <a:lstStyle>
            <a:lvl1pPr>
              <a:defRPr>
                <a:solidFill>
                  <a:schemeClr val="accent1"/>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7C6645-894D-457B-9D40-BE7A5C5429AA}" type="datetime1">
              <a:rPr lang="en-AU" smtClean="0"/>
              <a:t>29/03/2022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Subtitle 2">
            <a:extLst>
              <a:ext uri="{FF2B5EF4-FFF2-40B4-BE49-F238E27FC236}">
                <a16:creationId xmlns:a16="http://schemas.microsoft.com/office/drawing/2014/main" id="{2C2EAF89-9387-FB49-8489-3314A2D34356}"/>
              </a:ext>
            </a:extLst>
          </p:cNvPr>
          <p:cNvSpPr>
            <a:spLocks noGrp="1"/>
          </p:cNvSpPr>
          <p:nvPr>
            <p:ph type="subTitle" idx="13" hasCustomPrompt="1"/>
          </p:nvPr>
        </p:nvSpPr>
        <p:spPr>
          <a:xfrm>
            <a:off x="581191" y="1211180"/>
            <a:ext cx="11029615" cy="365126"/>
          </a:xfrm>
        </p:spPr>
        <p:txBody>
          <a:bodyPr anchor="t">
            <a:normAutofit/>
          </a:bodyPr>
          <a:lstStyle>
            <a:lvl1pPr marL="0" indent="0" algn="l">
              <a:buNone/>
              <a:defRPr sz="1600" cap="none">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6851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8A35B-C36D-459A-9E57-BE8BE3BE780C}" type="datetime1">
              <a:rPr lang="en-AU" smtClean="0"/>
              <a:t>29/03/2022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pic>
        <p:nvPicPr>
          <p:cNvPr id="6" name="Picture 5">
            <a:extLst>
              <a:ext uri="{FF2B5EF4-FFF2-40B4-BE49-F238E27FC236}">
                <a16:creationId xmlns:a16="http://schemas.microsoft.com/office/drawing/2014/main" id="{C905A0A3-88B1-844C-A8FD-9151213FDDE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3169483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w/o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97184-3D9F-4324-B735-6DC0DFD79256}" type="datetime1">
              <a:rPr lang="en-AU" smtClean="0"/>
              <a:t>29/03/2022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8576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bg1"/>
                </a:solidFill>
              </a:defRPr>
            </a:lvl1pPr>
          </a:lstStyle>
          <a:p>
            <a:r>
              <a:rPr lang="en-GB"/>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4EAE69F-14AB-40D3-9D80-F35B81F6AF5C}" type="datetime1">
              <a:rPr lang="en-AU" smtClean="0"/>
              <a:t>29/03/2022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598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Left Log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none">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2"/>
                </a:solidFill>
              </a:defRPr>
            </a:lvl1pPr>
          </a:lstStyle>
          <a:p>
            <a:fld id="{61EF1AE5-9A6E-4E47-8D83-460D03EE2F18}" type="datetime1">
              <a:rPr lang="en-AU" smtClean="0"/>
              <a:pPr/>
              <a:t>29/03/2022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2"/>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2"/>
                </a:solidFill>
              </a:defRPr>
            </a:lvl1p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E7C4F7C3-204D-864C-85EF-53F75BAFC7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1191" y="757646"/>
            <a:ext cx="2373869" cy="1000291"/>
          </a:xfrm>
          <a:prstGeom prst="rect">
            <a:avLst/>
          </a:prstGeom>
        </p:spPr>
      </p:pic>
    </p:spTree>
    <p:extLst>
      <p:ext uri="{BB962C8B-B14F-4D97-AF65-F5344CB8AC3E}">
        <p14:creationId xmlns:p14="http://schemas.microsoft.com/office/powerpoint/2010/main" val="3572662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1193" y="4693389"/>
            <a:ext cx="11029616" cy="566738"/>
          </a:xfrm>
        </p:spPr>
        <p:txBody>
          <a:bodyPr anchor="b">
            <a:normAutofit/>
          </a:bodyPr>
          <a:lstStyle>
            <a:lvl1pPr algn="l">
              <a:defRPr sz="2400" b="0">
                <a:solidFill>
                  <a:schemeClr val="accent1"/>
                </a:solidFill>
              </a:defRPr>
            </a:lvl1pPr>
          </a:lstStyle>
          <a:p>
            <a:r>
              <a:rPr lang="en-US" dirty="0"/>
              <a:t>Click to edit Master text styles</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A5651D8A-B2E4-44ED-8523-03F158B26850}" type="datetime1">
              <a:rPr lang="en-AU" smtClean="0"/>
              <a:t>29/03/2022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682D3676-0BB0-B844-9852-F8C46343080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2565633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6136AF-C46B-614E-A74F-D572C8335621}"/>
              </a:ext>
            </a:extLst>
          </p:cNvPr>
          <p:cNvSpPr>
            <a:spLocks noChangeAspect="1"/>
          </p:cNvSpPr>
          <p:nvPr userDrawn="1"/>
        </p:nvSpPr>
        <p:spPr>
          <a:xfrm>
            <a:off x="446082" y="657226"/>
            <a:ext cx="3711582" cy="57743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281C6F32-18BE-5C49-82E6-6BDF454F7E90}"/>
              </a:ext>
            </a:extLst>
          </p:cNvPr>
          <p:cNvSpPr>
            <a:spLocks noGrp="1"/>
          </p:cNvSpPr>
          <p:nvPr>
            <p:ph type="title"/>
          </p:nvPr>
        </p:nvSpPr>
        <p:spPr>
          <a:xfrm>
            <a:off x="446082" y="2736386"/>
            <a:ext cx="3711582" cy="1189554"/>
          </a:xfrm>
        </p:spPr>
        <p:txBody>
          <a:bodyPr anchor="ctr"/>
          <a:lstStyle>
            <a:lvl1pPr algn="ctr">
              <a:defRPr>
                <a:solidFill>
                  <a:schemeClr val="bg1"/>
                </a:solidFill>
              </a:defRPr>
            </a:lvl1pPr>
          </a:lstStyle>
          <a:p>
            <a:r>
              <a:rPr lang="en-GB"/>
              <a:t>Click to edit Master title style</a:t>
            </a:r>
            <a:endParaRPr lang="en-US" dirty="0"/>
          </a:p>
        </p:txBody>
      </p:sp>
      <p:sp>
        <p:nvSpPr>
          <p:cNvPr id="3" name="Date Placeholder 2">
            <a:extLst>
              <a:ext uri="{FF2B5EF4-FFF2-40B4-BE49-F238E27FC236}">
                <a16:creationId xmlns:a16="http://schemas.microsoft.com/office/drawing/2014/main" id="{76CB6ACD-19A3-5146-B1FD-A32A5830FEED}"/>
              </a:ext>
            </a:extLst>
          </p:cNvPr>
          <p:cNvSpPr>
            <a:spLocks noGrp="1"/>
          </p:cNvSpPr>
          <p:nvPr>
            <p:ph type="dt" sz="half" idx="10"/>
          </p:nvPr>
        </p:nvSpPr>
        <p:spPr/>
        <p:txBody>
          <a:bodyPr/>
          <a:lstStyle/>
          <a:p>
            <a:fld id="{6F8F040A-9BB5-49CA-9A29-F58FAB34B244}" type="datetime1">
              <a:rPr lang="en-AU" smtClean="0"/>
              <a:t>29/03/2022</a:t>
            </a:fld>
            <a:endParaRPr lang="en-US" dirty="0"/>
          </a:p>
        </p:txBody>
      </p:sp>
      <p:sp>
        <p:nvSpPr>
          <p:cNvPr id="5" name="Slide Number Placeholder 4">
            <a:extLst>
              <a:ext uri="{FF2B5EF4-FFF2-40B4-BE49-F238E27FC236}">
                <a16:creationId xmlns:a16="http://schemas.microsoft.com/office/drawing/2014/main" id="{9076DB74-8601-5842-A730-8516A8F5D51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Content Placeholder 7">
            <a:extLst>
              <a:ext uri="{FF2B5EF4-FFF2-40B4-BE49-F238E27FC236}">
                <a16:creationId xmlns:a16="http://schemas.microsoft.com/office/drawing/2014/main" id="{2F129E26-96E2-AD42-BE7C-FCFDDCD1CC0F}"/>
              </a:ext>
            </a:extLst>
          </p:cNvPr>
          <p:cNvSpPr>
            <a:spLocks noGrp="1"/>
          </p:cNvSpPr>
          <p:nvPr>
            <p:ph sz="quarter" idx="13"/>
          </p:nvPr>
        </p:nvSpPr>
        <p:spPr>
          <a:xfrm>
            <a:off x="4348990" y="979807"/>
            <a:ext cx="7400925" cy="48544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567507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lvl1pPr>
              <a:defRPr>
                <a:solidFill>
                  <a:schemeClr val="bg1"/>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E892574-B1F5-4CAD-A2D6-2C3AA565A99C}" type="datetime1">
              <a:rPr lang="en-AU" smtClean="0"/>
              <a:t>29/03/2022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0" name="Picture 9">
            <a:extLst>
              <a:ext uri="{FF2B5EF4-FFF2-40B4-BE49-F238E27FC236}">
                <a16:creationId xmlns:a16="http://schemas.microsoft.com/office/drawing/2014/main" id="{0F5EE2DA-B29A-E04F-B4B6-209F47E3C9F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10545317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Vertical Title 1"/>
          <p:cNvSpPr>
            <a:spLocks noGrp="1"/>
          </p:cNvSpPr>
          <p:nvPr>
            <p:ph type="title" orient="vert"/>
          </p:nvPr>
        </p:nvSpPr>
        <p:spPr>
          <a:xfrm>
            <a:off x="8839201" y="675726"/>
            <a:ext cx="2004164" cy="5183073"/>
          </a:xfrm>
        </p:spPr>
        <p:txBody>
          <a:bodyPr vert="eaVert"/>
          <a:lstStyle>
            <a:lvl1pPr>
              <a:defRPr>
                <a:solidFill>
                  <a:schemeClr val="bg1"/>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FDCF308-D7C9-4DF0-B4D0-12D8B08472EE}" type="datetime1">
              <a:rPr lang="en-AU" smtClean="0"/>
              <a:t>29/03/2022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681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none">
                <a:solidFill>
                  <a:schemeClr val="accent1"/>
                </a:solidFill>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581192" y="4541417"/>
            <a:ext cx="11029615" cy="600556"/>
          </a:xfrm>
        </p:spPr>
        <p:txBody>
          <a:bodyPr anchor="t">
            <a:normAutofit/>
          </a:bodyPr>
          <a:lstStyle>
            <a:lvl1pPr marL="0" indent="0" algn="l">
              <a:buNone/>
              <a:defRPr sz="1800" cap="none">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lvl1pPr>
              <a:defRPr>
                <a:solidFill>
                  <a:schemeClr val="accent2"/>
                </a:solidFill>
              </a:defRPr>
            </a:lvl1pPr>
          </a:lstStyle>
          <a:p>
            <a:fld id="{058C1C68-7472-4B16-ABAE-D3D26F367B3A}" type="datetime1">
              <a:rPr lang="en-AU" smtClean="0"/>
              <a:pPr/>
              <a:t>29/03/2022</a:t>
            </a:fld>
            <a:endParaRPr lang="en-US" dirty="0"/>
          </a:p>
        </p:txBody>
      </p:sp>
      <p:sp>
        <p:nvSpPr>
          <p:cNvPr id="5" name="Footer Placeholder 4"/>
          <p:cNvSpPr>
            <a:spLocks noGrp="1"/>
          </p:cNvSpPr>
          <p:nvPr>
            <p:ph type="ftr" sz="quarter" idx="11"/>
          </p:nvPr>
        </p:nvSpPr>
        <p:spPr/>
        <p:txBody>
          <a:bodyPr/>
          <a:lstStyle>
            <a:lvl1pPr>
              <a:defRPr>
                <a:solidFill>
                  <a:schemeClr val="accent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2"/>
                </a:solidFill>
              </a:defRPr>
            </a:lvl1p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A1CA629C-1A5B-C643-A146-3F3922B4133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247248" y="711334"/>
            <a:ext cx="2373869" cy="1000291"/>
          </a:xfrm>
          <a:prstGeom prst="rect">
            <a:avLst/>
          </a:prstGeom>
        </p:spPr>
      </p:pic>
    </p:spTree>
    <p:extLst>
      <p:ext uri="{BB962C8B-B14F-4D97-AF65-F5344CB8AC3E}">
        <p14:creationId xmlns:p14="http://schemas.microsoft.com/office/powerpoint/2010/main" val="177054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Logo Left">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none">
                <a:solidFill>
                  <a:schemeClr val="accent1"/>
                </a:solidFill>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581192" y="4541417"/>
            <a:ext cx="11029615" cy="600556"/>
          </a:xfrm>
        </p:spPr>
        <p:txBody>
          <a:bodyPr anchor="t">
            <a:normAutofit/>
          </a:bodyPr>
          <a:lstStyle>
            <a:lvl1pPr marL="0" indent="0" algn="l">
              <a:buNone/>
              <a:defRPr sz="1800" cap="none">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lvl1pPr>
              <a:defRPr>
                <a:solidFill>
                  <a:schemeClr val="accent2"/>
                </a:solidFill>
              </a:defRPr>
            </a:lvl1pPr>
          </a:lstStyle>
          <a:p>
            <a:fld id="{058C1C68-7472-4B16-ABAE-D3D26F367B3A}" type="datetime1">
              <a:rPr lang="en-AU" smtClean="0"/>
              <a:pPr/>
              <a:t>29/03/2022</a:t>
            </a:fld>
            <a:endParaRPr lang="en-US" dirty="0"/>
          </a:p>
        </p:txBody>
      </p:sp>
      <p:sp>
        <p:nvSpPr>
          <p:cNvPr id="5" name="Footer Placeholder 4"/>
          <p:cNvSpPr>
            <a:spLocks noGrp="1"/>
          </p:cNvSpPr>
          <p:nvPr>
            <p:ph type="ftr" sz="quarter" idx="11"/>
          </p:nvPr>
        </p:nvSpPr>
        <p:spPr/>
        <p:txBody>
          <a:bodyPr/>
          <a:lstStyle>
            <a:lvl1pPr>
              <a:defRPr>
                <a:solidFill>
                  <a:schemeClr val="accent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2"/>
                </a:solidFill>
              </a:defRPr>
            </a:lvl1pPr>
          </a:lstStyle>
          <a:p>
            <a:fld id="{D57F1E4F-1CFF-5643-939E-217C01CDF565}" type="slidenum">
              <a:rPr lang="en-US" smtClean="0"/>
              <a:pPr/>
              <a:t>‹#›</a:t>
            </a:fld>
            <a:endParaRPr lang="en-US" dirty="0"/>
          </a:p>
        </p:txBody>
      </p:sp>
      <p:pic>
        <p:nvPicPr>
          <p:cNvPr id="10" name="Picture 9">
            <a:extLst>
              <a:ext uri="{FF2B5EF4-FFF2-40B4-BE49-F238E27FC236}">
                <a16:creationId xmlns:a16="http://schemas.microsoft.com/office/drawing/2014/main" id="{311379C8-C28D-DD4A-A4E1-5D779A3FAF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1191" y="757646"/>
            <a:ext cx="2373869" cy="1000291"/>
          </a:xfrm>
          <a:prstGeom prst="rect">
            <a:avLst/>
          </a:prstGeom>
        </p:spPr>
      </p:pic>
    </p:spTree>
    <p:extLst>
      <p:ext uri="{BB962C8B-B14F-4D97-AF65-F5344CB8AC3E}">
        <p14:creationId xmlns:p14="http://schemas.microsoft.com/office/powerpoint/2010/main" val="1078410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with Banner">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a:solidFill>
                  <a:schemeClr val="bg1"/>
                </a:solidFill>
              </a:defRPr>
            </a:lvl1pPr>
          </a:lstStyle>
          <a:p>
            <a:r>
              <a:rPr lang="en-GB"/>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D1862FD-44A1-4BCC-9477-C318D1B94948}" type="datetime1">
              <a:rPr lang="en-AU" smtClean="0"/>
              <a:t>29/03/2022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1022FA61-2AA7-A24F-B60C-8A0C995BDC1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8249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o Banner">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a:lstStyle>
            <a:lvl1pPr>
              <a:defRPr>
                <a:solidFill>
                  <a:schemeClr val="accent1"/>
                </a:solidFill>
              </a:defRPr>
            </a:lvl1pPr>
          </a:lstStyle>
          <a:p>
            <a:r>
              <a:rPr lang="en-GB"/>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D1862FD-44A1-4BCC-9477-C318D1B94948}" type="datetime1">
              <a:rPr lang="en-AU" smtClean="0"/>
              <a:t>29/03/2022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1022FA61-2AA7-A24F-B60C-8A0C995BDC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283388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Hi">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1187351"/>
            <a:ext cx="11029615" cy="467144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49D8B33-2DF0-4A70-BFD7-C63D39BF7CFA}" type="datetime1">
              <a:rPr lang="en-AU" smtClean="0"/>
              <a:t>29/03/2022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pic>
        <p:nvPicPr>
          <p:cNvPr id="8" name="Picture 7">
            <a:extLst>
              <a:ext uri="{FF2B5EF4-FFF2-40B4-BE49-F238E27FC236}">
                <a16:creationId xmlns:a16="http://schemas.microsoft.com/office/drawing/2014/main" id="{1022FA61-2AA7-A24F-B60C-8A0C995BDC1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
        <p:nvSpPr>
          <p:cNvPr id="9" name="Title 1">
            <a:extLst>
              <a:ext uri="{FF2B5EF4-FFF2-40B4-BE49-F238E27FC236}">
                <a16:creationId xmlns:a16="http://schemas.microsoft.com/office/drawing/2014/main" id="{94C6A05A-9E8A-9A4C-B2A3-6E4ADD5CB104}"/>
              </a:ext>
            </a:extLst>
          </p:cNvPr>
          <p:cNvSpPr>
            <a:spLocks noGrp="1"/>
          </p:cNvSpPr>
          <p:nvPr>
            <p:ph type="title"/>
          </p:nvPr>
        </p:nvSpPr>
        <p:spPr>
          <a:xfrm>
            <a:off x="575894" y="729658"/>
            <a:ext cx="11029616" cy="481521"/>
          </a:xfrm>
        </p:spPr>
        <p:txBody>
          <a:bodyPr/>
          <a:lstStyle>
            <a:lvl1pPr>
              <a:defRPr>
                <a:solidFill>
                  <a:schemeClr val="accent1"/>
                </a:solidFill>
              </a:defRPr>
            </a:lvl1pPr>
          </a:lstStyle>
          <a:p>
            <a:r>
              <a:rPr lang="en-GB"/>
              <a:t>Click to edit Master title style</a:t>
            </a:r>
            <a:endParaRPr lang="en-US" dirty="0"/>
          </a:p>
        </p:txBody>
      </p:sp>
    </p:spTree>
    <p:extLst>
      <p:ext uri="{BB962C8B-B14F-4D97-AF65-F5344CB8AC3E}">
        <p14:creationId xmlns:p14="http://schemas.microsoft.com/office/powerpoint/2010/main" val="39204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anner">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lvl1pPr>
              <a:defRPr>
                <a:solidFill>
                  <a:schemeClr val="bg1"/>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A447511-9051-45E1-BA71-759A74624BBE}" type="datetime1">
              <a:rPr lang="en-AU" smtClean="0"/>
              <a:t>29/03/2022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B2753168-48E7-F64A-B269-79E760848A2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45579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w/o Banner">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lvl1pPr>
              <a:defRPr>
                <a:solidFill>
                  <a:schemeClr val="accent1"/>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A447511-9051-45E1-BA71-759A74624BBE}" type="datetime1">
              <a:rPr lang="en-AU" smtClean="0"/>
              <a:t>29/03/2022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a:extLst>
              <a:ext uri="{FF2B5EF4-FFF2-40B4-BE49-F238E27FC236}">
                <a16:creationId xmlns:a16="http://schemas.microsoft.com/office/drawing/2014/main" id="{B2753168-48E7-F64A-B269-79E760848A2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0154" y="6323339"/>
            <a:ext cx="1123401" cy="473374"/>
          </a:xfrm>
          <a:prstGeom prst="rect">
            <a:avLst/>
          </a:prstGeom>
        </p:spPr>
      </p:pic>
    </p:spTree>
    <p:extLst>
      <p:ext uri="{BB962C8B-B14F-4D97-AF65-F5344CB8AC3E}">
        <p14:creationId xmlns:p14="http://schemas.microsoft.com/office/powerpoint/2010/main" val="2532589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GB"/>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b="0" i="0">
                <a:solidFill>
                  <a:schemeClr val="accent2"/>
                </a:solidFill>
                <a:latin typeface="Gotham Narrow Thin" pitchFamily="2" charset="0"/>
              </a:defRPr>
            </a:lvl1pPr>
          </a:lstStyle>
          <a:p>
            <a:fld id="{6F8F040A-9BB5-49CA-9A29-F58FAB34B244}" type="datetime1">
              <a:rPr lang="en-AU" smtClean="0"/>
              <a:pPr/>
              <a:t>29/03/2022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b="0" i="0" cap="none">
                <a:solidFill>
                  <a:schemeClr val="accent2"/>
                </a:solidFill>
                <a:latin typeface="Gotham Narrow Thin" pitchFamily="2" charset="0"/>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b="0" i="0">
                <a:solidFill>
                  <a:schemeClr val="accent2"/>
                </a:solidFill>
                <a:latin typeface="Gotham Narrow Thin" pitchFamily="2" charset="0"/>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rgbClr val="3787AB"/>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F3C73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rgbClr val="80B34C"/>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59553575"/>
      </p:ext>
    </p:extLst>
  </p:cSld>
  <p:clrMap bg1="lt1" tx1="dk1" bg2="lt2" tx2="dk2" accent1="accent1" accent2="accent2" accent3="accent3" accent4="accent4" accent5="accent5" accent6="accent6" hlink="hlink" folHlink="folHlink"/>
  <p:sldLayoutIdLst>
    <p:sldLayoutId id="2147483678" r:id="rId1"/>
    <p:sldLayoutId id="2147483693" r:id="rId2"/>
    <p:sldLayoutId id="2147483680" r:id="rId3"/>
    <p:sldLayoutId id="2147483702" r:id="rId4"/>
    <p:sldLayoutId id="2147483679" r:id="rId5"/>
    <p:sldLayoutId id="2147483694" r:id="rId6"/>
    <p:sldLayoutId id="2147483690" r:id="rId7"/>
    <p:sldLayoutId id="2147483681" r:id="rId8"/>
    <p:sldLayoutId id="2147483697" r:id="rId9"/>
    <p:sldLayoutId id="2147483706" r:id="rId10"/>
    <p:sldLayoutId id="2147483682" r:id="rId11"/>
    <p:sldLayoutId id="2147483703" r:id="rId12"/>
    <p:sldLayoutId id="2147483683" r:id="rId13"/>
    <p:sldLayoutId id="2147483698" r:id="rId14"/>
    <p:sldLayoutId id="2147483699" r:id="rId15"/>
    <p:sldLayoutId id="2147483700" r:id="rId16"/>
    <p:sldLayoutId id="2147483684" r:id="rId17"/>
    <p:sldLayoutId id="2147483689" r:id="rId18"/>
    <p:sldLayoutId id="2147483685" r:id="rId19"/>
    <p:sldLayoutId id="2147483686" r:id="rId20"/>
    <p:sldLayoutId id="2147483691" r:id="rId21"/>
    <p:sldLayoutId id="2147483687" r:id="rId22"/>
    <p:sldLayoutId id="2147483688" r:id="rId23"/>
  </p:sldLayoutIdLst>
  <p:hf hdr="0" ftr="0" dt="0"/>
  <p:txStyles>
    <p:titleStyle>
      <a:lvl1pPr algn="l" defTabSz="457200" rtl="0" eaLnBrk="1" latinLnBrk="0" hangingPunct="1">
        <a:spcBef>
          <a:spcPct val="0"/>
        </a:spcBef>
        <a:buNone/>
        <a:defRPr sz="2800" b="0" i="0" kern="1200" cap="none" baseline="0">
          <a:solidFill>
            <a:schemeClr val="accent1"/>
          </a:solidFill>
          <a:latin typeface="Gotham Narrow Book"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b="0" i="0" kern="1200">
          <a:solidFill>
            <a:schemeClr val="tx2"/>
          </a:solidFill>
          <a:latin typeface="Gotham Narrow Book" pitchFamily="2" charset="0"/>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b="0" i="0" kern="1200">
          <a:solidFill>
            <a:schemeClr val="tx2"/>
          </a:solidFill>
          <a:latin typeface="Gotham Narrow Book" pitchFamily="2" charset="0"/>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b="0" i="0" kern="1200">
          <a:solidFill>
            <a:schemeClr val="tx2"/>
          </a:solidFill>
          <a:latin typeface="Gotham Narrow Book" pitchFamily="2" charset="0"/>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b="0" i="0" kern="1200">
          <a:solidFill>
            <a:schemeClr val="tx2"/>
          </a:solidFill>
          <a:latin typeface="Gotham Narrow Book" pitchFamily="2" charset="0"/>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b="0" i="0" kern="1200">
          <a:solidFill>
            <a:schemeClr val="tx2"/>
          </a:solidFill>
          <a:latin typeface="Gotham Narrow Book" pitchFamily="2" charset="0"/>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27D7FD80-08F1-1E42-B1E9-08F71DF43650}"/>
              </a:ext>
            </a:extLst>
          </p:cNvPr>
          <p:cNvSpPr/>
          <p:nvPr/>
        </p:nvSpPr>
        <p:spPr>
          <a:xfrm>
            <a:off x="2061311" y="995633"/>
            <a:ext cx="9684635" cy="382101"/>
          </a:xfrm>
          <a:custGeom>
            <a:avLst/>
            <a:gdLst>
              <a:gd name="connsiteX0" fmla="*/ 0 w 11730145"/>
              <a:gd name="connsiteY0" fmla="*/ 0 h 752610"/>
              <a:gd name="connsiteX1" fmla="*/ 11730145 w 11730145"/>
              <a:gd name="connsiteY1" fmla="*/ 0 h 752610"/>
              <a:gd name="connsiteX2" fmla="*/ 11730145 w 11730145"/>
              <a:gd name="connsiteY2" fmla="*/ 752610 h 752610"/>
              <a:gd name="connsiteX3" fmla="*/ 0 w 11730145"/>
              <a:gd name="connsiteY3" fmla="*/ 752610 h 752610"/>
              <a:gd name="connsiteX4" fmla="*/ 0 w 11730145"/>
              <a:gd name="connsiteY4" fmla="*/ 0 h 752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2610">
                <a:moveTo>
                  <a:pt x="0" y="0"/>
                </a:moveTo>
                <a:lnTo>
                  <a:pt x="11730145" y="0"/>
                </a:lnTo>
                <a:lnTo>
                  <a:pt x="11730145" y="752610"/>
                </a:lnTo>
                <a:lnTo>
                  <a:pt x="0" y="752610"/>
                </a:lnTo>
                <a:lnTo>
                  <a:pt x="0" y="0"/>
                </a:lnTo>
                <a:close/>
              </a:path>
            </a:pathLst>
          </a:custGeom>
          <a:solidFill>
            <a:srgbClr val="C6047B">
              <a:alpha val="5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400" b="1" i="1" kern="1200" dirty="0">
                <a:latin typeface="Avenir Book" panose="02000503020000020003" pitchFamily="2" charset="0"/>
              </a:rPr>
              <a:t>We are the voice for women’s health and wellbeing in the ACT. </a:t>
            </a:r>
            <a:endParaRPr lang="en-GB" sz="1400" b="0" i="0" kern="1200" dirty="0">
              <a:latin typeface="Avenir Book" panose="02000503020000020003" pitchFamily="2" charset="0"/>
            </a:endParaRPr>
          </a:p>
        </p:txBody>
      </p:sp>
      <p:sp>
        <p:nvSpPr>
          <p:cNvPr id="20" name="Freeform 19">
            <a:extLst>
              <a:ext uri="{FF2B5EF4-FFF2-40B4-BE49-F238E27FC236}">
                <a16:creationId xmlns:a16="http://schemas.microsoft.com/office/drawing/2014/main" id="{576E1E42-6B5F-6B43-9501-0ED32ADCC9BA}"/>
              </a:ext>
            </a:extLst>
          </p:cNvPr>
          <p:cNvSpPr/>
          <p:nvPr/>
        </p:nvSpPr>
        <p:spPr>
          <a:xfrm>
            <a:off x="2053876" y="58325"/>
            <a:ext cx="9684636" cy="911342"/>
          </a:xfrm>
          <a:custGeom>
            <a:avLst/>
            <a:gdLst>
              <a:gd name="connsiteX0" fmla="*/ 0 w 11730145"/>
              <a:gd name="connsiteY0" fmla="*/ 0 h 752610"/>
              <a:gd name="connsiteX1" fmla="*/ 11730145 w 11730145"/>
              <a:gd name="connsiteY1" fmla="*/ 0 h 752610"/>
              <a:gd name="connsiteX2" fmla="*/ 11730145 w 11730145"/>
              <a:gd name="connsiteY2" fmla="*/ 752610 h 752610"/>
              <a:gd name="connsiteX3" fmla="*/ 0 w 11730145"/>
              <a:gd name="connsiteY3" fmla="*/ 752610 h 752610"/>
              <a:gd name="connsiteX4" fmla="*/ 0 w 11730145"/>
              <a:gd name="connsiteY4" fmla="*/ 0 h 752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2610">
                <a:moveTo>
                  <a:pt x="0" y="0"/>
                </a:moveTo>
                <a:lnTo>
                  <a:pt x="11730145" y="0"/>
                </a:lnTo>
                <a:lnTo>
                  <a:pt x="11730145" y="752610"/>
                </a:lnTo>
                <a:lnTo>
                  <a:pt x="0" y="752610"/>
                </a:lnTo>
                <a:lnTo>
                  <a:pt x="0" y="0"/>
                </a:lnTo>
                <a:close/>
              </a:path>
            </a:pathLst>
          </a:custGeom>
          <a:solidFill>
            <a:srgbClr val="C6047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AU" b="1" dirty="0">
                <a:latin typeface="Avenir Book" panose="02000503020000020003" pitchFamily="2" charset="0"/>
              </a:rPr>
              <a:t>Women’s Health Matters </a:t>
            </a:r>
          </a:p>
          <a:p>
            <a:pPr algn="ctr" defTabSz="800100">
              <a:lnSpc>
                <a:spcPct val="90000"/>
              </a:lnSpc>
              <a:spcBef>
                <a:spcPct val="0"/>
              </a:spcBef>
              <a:spcAft>
                <a:spcPct val="35000"/>
              </a:spcAft>
            </a:pPr>
            <a:r>
              <a:rPr lang="en-AU" sz="1600" b="1" dirty="0">
                <a:latin typeface="Avenir Book" panose="02000503020000020003" pitchFamily="2" charset="0"/>
              </a:rPr>
              <a:t>An independent, non-partisan think tank that works to improve the health and wellbeing of women in the ACT and surrounding regions. </a:t>
            </a:r>
          </a:p>
        </p:txBody>
      </p:sp>
      <p:sp>
        <p:nvSpPr>
          <p:cNvPr id="22" name="Freeform 21">
            <a:extLst>
              <a:ext uri="{FF2B5EF4-FFF2-40B4-BE49-F238E27FC236}">
                <a16:creationId xmlns:a16="http://schemas.microsoft.com/office/drawing/2014/main" id="{F384B6E9-8192-2240-A139-EEB454A145A1}"/>
              </a:ext>
            </a:extLst>
          </p:cNvPr>
          <p:cNvSpPr/>
          <p:nvPr/>
        </p:nvSpPr>
        <p:spPr>
          <a:xfrm>
            <a:off x="2068747" y="2621637"/>
            <a:ext cx="4824000" cy="1054012"/>
          </a:xfrm>
          <a:custGeom>
            <a:avLst/>
            <a:gdLst>
              <a:gd name="connsiteX0" fmla="*/ 0 w 11730145"/>
              <a:gd name="connsiteY0" fmla="*/ 0 h 750995"/>
              <a:gd name="connsiteX1" fmla="*/ 11730145 w 11730145"/>
              <a:gd name="connsiteY1" fmla="*/ 0 h 750995"/>
              <a:gd name="connsiteX2" fmla="*/ 11730145 w 11730145"/>
              <a:gd name="connsiteY2" fmla="*/ 750995 h 750995"/>
              <a:gd name="connsiteX3" fmla="*/ 0 w 11730145"/>
              <a:gd name="connsiteY3" fmla="*/ 750995 h 750995"/>
              <a:gd name="connsiteX4" fmla="*/ 0 w 11730145"/>
              <a:gd name="connsiteY4" fmla="*/ 0 h 750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0995">
                <a:moveTo>
                  <a:pt x="0" y="0"/>
                </a:moveTo>
                <a:lnTo>
                  <a:pt x="11730145" y="0"/>
                </a:lnTo>
                <a:lnTo>
                  <a:pt x="11730145" y="750995"/>
                </a:lnTo>
                <a:lnTo>
                  <a:pt x="0" y="750995"/>
                </a:lnTo>
                <a:lnTo>
                  <a:pt x="0" y="0"/>
                </a:lnTo>
                <a:close/>
              </a:path>
            </a:pathLst>
          </a:custGeom>
          <a:solidFill>
            <a:srgbClr val="C6047B">
              <a:alpha val="5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a:r>
              <a:rPr lang="en-GB" sz="1400" b="1" i="1" dirty="0">
                <a:latin typeface="Avenir Book" panose="02000503020000020003" pitchFamily="2" charset="0"/>
              </a:rPr>
              <a:t>Our local research, evidence and data (informed by women for women) is used by decision makers to be more responsive to the needs of women and to improve the health and wellbeing of women in the ACT.</a:t>
            </a:r>
            <a:endParaRPr lang="en-GB" sz="1200" i="1" dirty="0">
              <a:latin typeface="Avenir Book" panose="02000503020000020003" pitchFamily="2" charset="0"/>
            </a:endParaRPr>
          </a:p>
        </p:txBody>
      </p:sp>
      <p:sp>
        <p:nvSpPr>
          <p:cNvPr id="23" name="Freeform 22">
            <a:extLst>
              <a:ext uri="{FF2B5EF4-FFF2-40B4-BE49-F238E27FC236}">
                <a16:creationId xmlns:a16="http://schemas.microsoft.com/office/drawing/2014/main" id="{A761C172-8279-5B42-9D80-E7C1F9AF5E08}"/>
              </a:ext>
            </a:extLst>
          </p:cNvPr>
          <p:cNvSpPr/>
          <p:nvPr/>
        </p:nvSpPr>
        <p:spPr>
          <a:xfrm>
            <a:off x="6914511" y="2616796"/>
            <a:ext cx="4824000" cy="1048524"/>
          </a:xfrm>
          <a:custGeom>
            <a:avLst/>
            <a:gdLst>
              <a:gd name="connsiteX0" fmla="*/ 0 w 11730145"/>
              <a:gd name="connsiteY0" fmla="*/ 0 h 750995"/>
              <a:gd name="connsiteX1" fmla="*/ 11730145 w 11730145"/>
              <a:gd name="connsiteY1" fmla="*/ 0 h 750995"/>
              <a:gd name="connsiteX2" fmla="*/ 11730145 w 11730145"/>
              <a:gd name="connsiteY2" fmla="*/ 750995 h 750995"/>
              <a:gd name="connsiteX3" fmla="*/ 0 w 11730145"/>
              <a:gd name="connsiteY3" fmla="*/ 750995 h 750995"/>
              <a:gd name="connsiteX4" fmla="*/ 0 w 11730145"/>
              <a:gd name="connsiteY4" fmla="*/ 0 h 750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0995">
                <a:moveTo>
                  <a:pt x="0" y="0"/>
                </a:moveTo>
                <a:lnTo>
                  <a:pt x="11730145" y="0"/>
                </a:lnTo>
                <a:lnTo>
                  <a:pt x="11730145" y="750995"/>
                </a:lnTo>
                <a:lnTo>
                  <a:pt x="0" y="750995"/>
                </a:lnTo>
                <a:lnTo>
                  <a:pt x="0" y="0"/>
                </a:lnTo>
                <a:close/>
              </a:path>
            </a:pathLst>
          </a:custGeom>
          <a:solidFill>
            <a:srgbClr val="C6047B">
              <a:alpha val="5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a:r>
              <a:rPr lang="en-AU" sz="1400" b="1" i="1" dirty="0">
                <a:latin typeface="Avenir Book" panose="02000503020000020003" pitchFamily="2" charset="0"/>
              </a:rPr>
              <a:t>Our guidance supports ACT women to make informed health and wellbeing choices and to understand how to access appropriate gender-sensitive services and information in the ACT. </a:t>
            </a:r>
            <a:endParaRPr lang="en-GB" sz="1200" dirty="0">
              <a:latin typeface="Avenir Book" panose="02000503020000020003" pitchFamily="2" charset="0"/>
            </a:endParaRPr>
          </a:p>
        </p:txBody>
      </p:sp>
      <p:sp>
        <p:nvSpPr>
          <p:cNvPr id="26" name="TextBox 25">
            <a:extLst>
              <a:ext uri="{FF2B5EF4-FFF2-40B4-BE49-F238E27FC236}">
                <a16:creationId xmlns:a16="http://schemas.microsoft.com/office/drawing/2014/main" id="{9D3234EB-69EA-1B46-9C6D-219D7CDA3DCE}"/>
              </a:ext>
            </a:extLst>
          </p:cNvPr>
          <p:cNvSpPr txBox="1"/>
          <p:nvPr/>
        </p:nvSpPr>
        <p:spPr>
          <a:xfrm>
            <a:off x="416307" y="1032794"/>
            <a:ext cx="1615261" cy="307777"/>
          </a:xfrm>
          <a:prstGeom prst="rect">
            <a:avLst/>
          </a:prstGeom>
          <a:noFill/>
        </p:spPr>
        <p:txBody>
          <a:bodyPr wrap="square">
            <a:spAutoFit/>
          </a:bodyPr>
          <a:lstStyle/>
          <a:p>
            <a:r>
              <a:rPr lang="en-GB" sz="1400" b="1" i="0" kern="1200" dirty="0">
                <a:solidFill>
                  <a:srgbClr val="333481"/>
                </a:solidFill>
                <a:latin typeface="Avenir Book" panose="02000503020000020003" pitchFamily="2" charset="0"/>
              </a:rPr>
              <a:t>Our Purpose:</a:t>
            </a:r>
            <a:endParaRPr lang="en-US" sz="1400" dirty="0">
              <a:solidFill>
                <a:srgbClr val="333481"/>
              </a:solidFill>
            </a:endParaRPr>
          </a:p>
        </p:txBody>
      </p:sp>
      <p:sp>
        <p:nvSpPr>
          <p:cNvPr id="27" name="TextBox 26">
            <a:extLst>
              <a:ext uri="{FF2B5EF4-FFF2-40B4-BE49-F238E27FC236}">
                <a16:creationId xmlns:a16="http://schemas.microsoft.com/office/drawing/2014/main" id="{E6D0A7C1-A12C-404C-BFB3-72D9F75CC2D0}"/>
              </a:ext>
            </a:extLst>
          </p:cNvPr>
          <p:cNvSpPr txBox="1"/>
          <p:nvPr/>
        </p:nvSpPr>
        <p:spPr>
          <a:xfrm>
            <a:off x="423743" y="2950997"/>
            <a:ext cx="1615261" cy="307777"/>
          </a:xfrm>
          <a:prstGeom prst="rect">
            <a:avLst/>
          </a:prstGeom>
          <a:noFill/>
        </p:spPr>
        <p:txBody>
          <a:bodyPr wrap="square">
            <a:spAutoFit/>
          </a:bodyPr>
          <a:lstStyle/>
          <a:p>
            <a:r>
              <a:rPr lang="en-GB" sz="1400" b="1" i="0" kern="1200" dirty="0">
                <a:solidFill>
                  <a:srgbClr val="333481"/>
                </a:solidFill>
                <a:latin typeface="Avenir Book" panose="02000503020000020003" pitchFamily="2" charset="0"/>
              </a:rPr>
              <a:t>Our </a:t>
            </a:r>
            <a:r>
              <a:rPr lang="en-GB" sz="1400" b="1" dirty="0">
                <a:solidFill>
                  <a:srgbClr val="333481"/>
                </a:solidFill>
                <a:latin typeface="Avenir Book" panose="02000503020000020003" pitchFamily="2" charset="0"/>
              </a:rPr>
              <a:t>Goals:</a:t>
            </a:r>
            <a:endParaRPr lang="en-US" sz="1400" dirty="0">
              <a:solidFill>
                <a:srgbClr val="333481"/>
              </a:solidFill>
            </a:endParaRPr>
          </a:p>
        </p:txBody>
      </p:sp>
      <p:sp>
        <p:nvSpPr>
          <p:cNvPr id="28" name="TextBox 27">
            <a:extLst>
              <a:ext uri="{FF2B5EF4-FFF2-40B4-BE49-F238E27FC236}">
                <a16:creationId xmlns:a16="http://schemas.microsoft.com/office/drawing/2014/main" id="{35C50117-2427-C640-96AA-EA62ABADDC6C}"/>
              </a:ext>
            </a:extLst>
          </p:cNvPr>
          <p:cNvSpPr txBox="1"/>
          <p:nvPr/>
        </p:nvSpPr>
        <p:spPr>
          <a:xfrm>
            <a:off x="453488" y="6490161"/>
            <a:ext cx="1615261" cy="307777"/>
          </a:xfrm>
          <a:prstGeom prst="rect">
            <a:avLst/>
          </a:prstGeom>
          <a:noFill/>
        </p:spPr>
        <p:txBody>
          <a:bodyPr wrap="square">
            <a:spAutoFit/>
          </a:bodyPr>
          <a:lstStyle/>
          <a:p>
            <a:r>
              <a:rPr lang="en-GB" sz="1400" b="1" i="0" kern="1200" dirty="0">
                <a:solidFill>
                  <a:srgbClr val="333481"/>
                </a:solidFill>
                <a:latin typeface="Avenir Book" panose="02000503020000020003" pitchFamily="2" charset="0"/>
              </a:rPr>
              <a:t>Our Values:</a:t>
            </a:r>
            <a:endParaRPr lang="en-US" sz="1400" dirty="0">
              <a:solidFill>
                <a:srgbClr val="333481"/>
              </a:solidFill>
            </a:endParaRPr>
          </a:p>
        </p:txBody>
      </p:sp>
      <p:sp>
        <p:nvSpPr>
          <p:cNvPr id="29" name="Freeform 28">
            <a:extLst>
              <a:ext uri="{FF2B5EF4-FFF2-40B4-BE49-F238E27FC236}">
                <a16:creationId xmlns:a16="http://schemas.microsoft.com/office/drawing/2014/main" id="{61471957-6954-CA42-8C19-BDAE4656B242}"/>
              </a:ext>
            </a:extLst>
          </p:cNvPr>
          <p:cNvSpPr/>
          <p:nvPr/>
        </p:nvSpPr>
        <p:spPr>
          <a:xfrm>
            <a:off x="2068747" y="6527324"/>
            <a:ext cx="9669765" cy="307777"/>
          </a:xfrm>
          <a:custGeom>
            <a:avLst/>
            <a:gdLst>
              <a:gd name="connsiteX0" fmla="*/ 0 w 11730145"/>
              <a:gd name="connsiteY0" fmla="*/ 0 h 750995"/>
              <a:gd name="connsiteX1" fmla="*/ 11730145 w 11730145"/>
              <a:gd name="connsiteY1" fmla="*/ 0 h 750995"/>
              <a:gd name="connsiteX2" fmla="*/ 11730145 w 11730145"/>
              <a:gd name="connsiteY2" fmla="*/ 750995 h 750995"/>
              <a:gd name="connsiteX3" fmla="*/ 0 w 11730145"/>
              <a:gd name="connsiteY3" fmla="*/ 750995 h 750995"/>
              <a:gd name="connsiteX4" fmla="*/ 0 w 11730145"/>
              <a:gd name="connsiteY4" fmla="*/ 0 h 750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0995">
                <a:moveTo>
                  <a:pt x="0" y="0"/>
                </a:moveTo>
                <a:lnTo>
                  <a:pt x="11730145" y="0"/>
                </a:lnTo>
                <a:lnTo>
                  <a:pt x="11730145" y="750995"/>
                </a:lnTo>
                <a:lnTo>
                  <a:pt x="0" y="750995"/>
                </a:lnTo>
                <a:lnTo>
                  <a:pt x="0" y="0"/>
                </a:lnTo>
                <a:close/>
              </a:path>
            </a:pathLst>
          </a:custGeom>
          <a:solidFill>
            <a:srgbClr val="C6047B">
              <a:alpha val="5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a:r>
              <a:rPr lang="en-GB" sz="1400" dirty="0">
                <a:latin typeface="Avenir Medium" panose="02000503020000020003" pitchFamily="2" charset="0"/>
              </a:rPr>
              <a:t>Women Focused | Integrity | Social Justice</a:t>
            </a:r>
          </a:p>
        </p:txBody>
      </p:sp>
      <p:sp>
        <p:nvSpPr>
          <p:cNvPr id="30" name="TextBox 29">
            <a:extLst>
              <a:ext uri="{FF2B5EF4-FFF2-40B4-BE49-F238E27FC236}">
                <a16:creationId xmlns:a16="http://schemas.microsoft.com/office/drawing/2014/main" id="{930D16F4-5709-1441-9137-B05F765E31D2}"/>
              </a:ext>
            </a:extLst>
          </p:cNvPr>
          <p:cNvSpPr txBox="1"/>
          <p:nvPr/>
        </p:nvSpPr>
        <p:spPr>
          <a:xfrm>
            <a:off x="369771" y="4861660"/>
            <a:ext cx="1615259" cy="307777"/>
          </a:xfrm>
          <a:prstGeom prst="rect">
            <a:avLst/>
          </a:prstGeom>
          <a:noFill/>
        </p:spPr>
        <p:txBody>
          <a:bodyPr wrap="square">
            <a:spAutoFit/>
          </a:bodyPr>
          <a:lstStyle/>
          <a:p>
            <a:r>
              <a:rPr lang="en-GB" sz="1400" b="1" i="0" kern="1200" dirty="0">
                <a:solidFill>
                  <a:srgbClr val="333481"/>
                </a:solidFill>
                <a:latin typeface="Avenir Book" panose="02000503020000020003" pitchFamily="2" charset="0"/>
              </a:rPr>
              <a:t>Key Focus Areas:</a:t>
            </a:r>
            <a:endParaRPr lang="en-US" sz="1400" dirty="0">
              <a:solidFill>
                <a:srgbClr val="333481"/>
              </a:solidFill>
            </a:endParaRPr>
          </a:p>
        </p:txBody>
      </p:sp>
      <p:sp>
        <p:nvSpPr>
          <p:cNvPr id="31" name="Oval 30">
            <a:extLst>
              <a:ext uri="{FF2B5EF4-FFF2-40B4-BE49-F238E27FC236}">
                <a16:creationId xmlns:a16="http://schemas.microsoft.com/office/drawing/2014/main" id="{0A8A6239-B93F-3340-89D2-594E801ED230}"/>
              </a:ext>
            </a:extLst>
          </p:cNvPr>
          <p:cNvSpPr/>
          <p:nvPr/>
        </p:nvSpPr>
        <p:spPr>
          <a:xfrm>
            <a:off x="9148195" y="3779812"/>
            <a:ext cx="2501462" cy="919851"/>
          </a:xfrm>
          <a:prstGeom prst="ellipse">
            <a:avLst/>
          </a:prstGeom>
          <a:solidFill>
            <a:srgbClr val="333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Empowering Women in What Matters!</a:t>
            </a:r>
          </a:p>
        </p:txBody>
      </p:sp>
      <p:sp>
        <p:nvSpPr>
          <p:cNvPr id="32" name="Oval 31">
            <a:extLst>
              <a:ext uri="{FF2B5EF4-FFF2-40B4-BE49-F238E27FC236}">
                <a16:creationId xmlns:a16="http://schemas.microsoft.com/office/drawing/2014/main" id="{7A3BB78B-5B65-EC41-8DF9-D2C6BD40162C}"/>
              </a:ext>
            </a:extLst>
          </p:cNvPr>
          <p:cNvSpPr/>
          <p:nvPr/>
        </p:nvSpPr>
        <p:spPr>
          <a:xfrm>
            <a:off x="2207075" y="3766780"/>
            <a:ext cx="2501462" cy="919851"/>
          </a:xfrm>
          <a:prstGeom prst="ellipse">
            <a:avLst/>
          </a:prstGeom>
          <a:solidFill>
            <a:srgbClr val="333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Influencing What Matters!</a:t>
            </a:r>
          </a:p>
        </p:txBody>
      </p:sp>
      <p:sp>
        <p:nvSpPr>
          <p:cNvPr id="33" name="Oval 32">
            <a:extLst>
              <a:ext uri="{FF2B5EF4-FFF2-40B4-BE49-F238E27FC236}">
                <a16:creationId xmlns:a16="http://schemas.microsoft.com/office/drawing/2014/main" id="{9901683C-6228-6C4A-AEEF-C40B1D09CF96}"/>
              </a:ext>
            </a:extLst>
          </p:cNvPr>
          <p:cNvSpPr/>
          <p:nvPr/>
        </p:nvSpPr>
        <p:spPr>
          <a:xfrm>
            <a:off x="5677635" y="5033055"/>
            <a:ext cx="2501462" cy="919851"/>
          </a:xfrm>
          <a:prstGeom prst="ellipse">
            <a:avLst/>
          </a:prstGeom>
          <a:solidFill>
            <a:srgbClr val="333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Knowing What Matters!</a:t>
            </a:r>
          </a:p>
        </p:txBody>
      </p:sp>
      <p:cxnSp>
        <p:nvCxnSpPr>
          <p:cNvPr id="34" name="Straight Arrow Connector 33">
            <a:extLst>
              <a:ext uri="{FF2B5EF4-FFF2-40B4-BE49-F238E27FC236}">
                <a16:creationId xmlns:a16="http://schemas.microsoft.com/office/drawing/2014/main" id="{C26524F4-24C4-FC41-A6BF-4A54A427ACBF}"/>
              </a:ext>
            </a:extLst>
          </p:cNvPr>
          <p:cNvCxnSpPr>
            <a:cxnSpLocks/>
            <a:stCxn id="33" idx="2"/>
            <a:endCxn id="32" idx="4"/>
          </p:cNvCxnSpPr>
          <p:nvPr/>
        </p:nvCxnSpPr>
        <p:spPr>
          <a:xfrm flipH="1" flipV="1">
            <a:off x="3457806" y="4686631"/>
            <a:ext cx="2219829" cy="806350"/>
          </a:xfrm>
          <a:prstGeom prst="straightConnector1">
            <a:avLst/>
          </a:prstGeom>
          <a:ln w="28575">
            <a:solidFill>
              <a:srgbClr val="333481"/>
            </a:solidFill>
            <a:headEnd w="lg" len="lg"/>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A8735E3A-74D4-724A-89D5-57E9C507F233}"/>
              </a:ext>
            </a:extLst>
          </p:cNvPr>
          <p:cNvCxnSpPr>
            <a:cxnSpLocks/>
            <a:stCxn id="33" idx="6"/>
            <a:endCxn id="31" idx="4"/>
          </p:cNvCxnSpPr>
          <p:nvPr/>
        </p:nvCxnSpPr>
        <p:spPr>
          <a:xfrm flipV="1">
            <a:off x="8179097" y="4699663"/>
            <a:ext cx="2219829" cy="793318"/>
          </a:xfrm>
          <a:prstGeom prst="straightConnector1">
            <a:avLst/>
          </a:prstGeom>
          <a:ln w="28575">
            <a:solidFill>
              <a:srgbClr val="333481"/>
            </a:solidFill>
            <a:headEnd w="lg" len="lg"/>
            <a:tailEnd type="triangle"/>
          </a:ln>
        </p:spPr>
        <p:style>
          <a:lnRef idx="1">
            <a:schemeClr val="accent1"/>
          </a:lnRef>
          <a:fillRef idx="0">
            <a:schemeClr val="accent1"/>
          </a:fillRef>
          <a:effectRef idx="0">
            <a:schemeClr val="accent1"/>
          </a:effectRef>
          <a:fontRef idx="minor">
            <a:schemeClr val="tx1"/>
          </a:fontRef>
        </p:style>
      </p:cxnSp>
      <p:pic>
        <p:nvPicPr>
          <p:cNvPr id="51" name="Picture 2" descr="Wellbeing flower">
            <a:extLst>
              <a:ext uri="{FF2B5EF4-FFF2-40B4-BE49-F238E27FC236}">
                <a16:creationId xmlns:a16="http://schemas.microsoft.com/office/drawing/2014/main" id="{82C3D939-72A8-134C-B185-3585C186B5B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68746" y="1433510"/>
            <a:ext cx="1122441" cy="1125254"/>
          </a:xfrm>
          <a:prstGeom prst="rect">
            <a:avLst/>
          </a:prstGeom>
          <a:solidFill>
            <a:srgbClr val="FFFFFF"/>
          </a:solidFill>
        </p:spPr>
      </p:pic>
      <p:sp>
        <p:nvSpPr>
          <p:cNvPr id="52" name="Freeform 51">
            <a:extLst>
              <a:ext uri="{FF2B5EF4-FFF2-40B4-BE49-F238E27FC236}">
                <a16:creationId xmlns:a16="http://schemas.microsoft.com/office/drawing/2014/main" id="{1D2D1A56-969C-094C-B1A5-9D9A00D33D25}"/>
              </a:ext>
            </a:extLst>
          </p:cNvPr>
          <p:cNvSpPr/>
          <p:nvPr/>
        </p:nvSpPr>
        <p:spPr>
          <a:xfrm>
            <a:off x="3178584" y="1465678"/>
            <a:ext cx="8559927" cy="1054012"/>
          </a:xfrm>
          <a:custGeom>
            <a:avLst/>
            <a:gdLst>
              <a:gd name="connsiteX0" fmla="*/ 0 w 11730145"/>
              <a:gd name="connsiteY0" fmla="*/ 0 h 750995"/>
              <a:gd name="connsiteX1" fmla="*/ 11730145 w 11730145"/>
              <a:gd name="connsiteY1" fmla="*/ 0 h 750995"/>
              <a:gd name="connsiteX2" fmla="*/ 11730145 w 11730145"/>
              <a:gd name="connsiteY2" fmla="*/ 750995 h 750995"/>
              <a:gd name="connsiteX3" fmla="*/ 0 w 11730145"/>
              <a:gd name="connsiteY3" fmla="*/ 750995 h 750995"/>
              <a:gd name="connsiteX4" fmla="*/ 0 w 11730145"/>
              <a:gd name="connsiteY4" fmla="*/ 0 h 750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0145" h="750995">
                <a:moveTo>
                  <a:pt x="0" y="0"/>
                </a:moveTo>
                <a:lnTo>
                  <a:pt x="11730145" y="0"/>
                </a:lnTo>
                <a:lnTo>
                  <a:pt x="11730145" y="750995"/>
                </a:lnTo>
                <a:lnTo>
                  <a:pt x="0" y="750995"/>
                </a:lnTo>
                <a:lnTo>
                  <a:pt x="0" y="0"/>
                </a:lnTo>
                <a:close/>
              </a:path>
            </a:pathLst>
          </a:custGeom>
          <a:noFill/>
          <a:ln>
            <a:solidFill>
              <a:srgbClr val="33348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a:r>
              <a:rPr lang="en-GB" sz="1400" b="1" i="1" dirty="0">
                <a:solidFill>
                  <a:srgbClr val="333481"/>
                </a:solidFill>
                <a:latin typeface="Avenir Book" panose="02000503020000020003" pitchFamily="2" charset="0"/>
              </a:rPr>
              <a:t>We align our work with and seek to influence the ACT Government’s Wellbeing Framework.</a:t>
            </a:r>
          </a:p>
          <a:p>
            <a:pPr lvl="0" algn="ctr"/>
            <a:r>
              <a:rPr lang="en-GB" sz="1400" b="1" i="1" dirty="0">
                <a:solidFill>
                  <a:srgbClr val="333481"/>
                </a:solidFill>
                <a:latin typeface="Avenir Book" panose="02000503020000020003" pitchFamily="2" charset="0"/>
              </a:rPr>
              <a:t>Our priority domains are Health and Safety. We also work in other domains where they contribute to and impact on the health and safety of women in the ACT.</a:t>
            </a:r>
            <a:endParaRPr lang="en-GB" sz="1200" i="1" dirty="0">
              <a:solidFill>
                <a:srgbClr val="333481"/>
              </a:solidFill>
              <a:latin typeface="Avenir Book" panose="02000503020000020003" pitchFamily="2" charset="0"/>
            </a:endParaRPr>
          </a:p>
        </p:txBody>
      </p:sp>
      <p:sp>
        <p:nvSpPr>
          <p:cNvPr id="53" name="Rounded Rectangle 52">
            <a:extLst>
              <a:ext uri="{FF2B5EF4-FFF2-40B4-BE49-F238E27FC236}">
                <a16:creationId xmlns:a16="http://schemas.microsoft.com/office/drawing/2014/main" id="{2119A5FF-5FCF-B644-8DA2-7E47106A2620}"/>
              </a:ext>
            </a:extLst>
          </p:cNvPr>
          <p:cNvSpPr/>
          <p:nvPr/>
        </p:nvSpPr>
        <p:spPr>
          <a:xfrm>
            <a:off x="3589261" y="6038254"/>
            <a:ext cx="6603531" cy="434289"/>
          </a:xfrm>
          <a:prstGeom prst="roundRect">
            <a:avLst>
              <a:gd name="adj" fmla="val 50000"/>
            </a:avLst>
          </a:prstGeom>
          <a:solidFill>
            <a:srgbClr val="333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Enabling Us To Do What Matters!</a:t>
            </a:r>
          </a:p>
        </p:txBody>
      </p:sp>
      <p:cxnSp>
        <p:nvCxnSpPr>
          <p:cNvPr id="13" name="Curved Connector 12">
            <a:extLst>
              <a:ext uri="{FF2B5EF4-FFF2-40B4-BE49-F238E27FC236}">
                <a16:creationId xmlns:a16="http://schemas.microsoft.com/office/drawing/2014/main" id="{833BBE6A-B385-4644-8D43-EDFA69199061}"/>
              </a:ext>
            </a:extLst>
          </p:cNvPr>
          <p:cNvCxnSpPr>
            <a:cxnSpLocks/>
            <a:stCxn id="32" idx="6"/>
            <a:endCxn id="36" idx="2"/>
          </p:cNvCxnSpPr>
          <p:nvPr/>
        </p:nvCxnSpPr>
        <p:spPr>
          <a:xfrm>
            <a:off x="4708537" y="4226706"/>
            <a:ext cx="969098" cy="3634"/>
          </a:xfrm>
          <a:prstGeom prst="curvedConnector3">
            <a:avLst>
              <a:gd name="adj1" fmla="val 50000"/>
            </a:avLst>
          </a:prstGeom>
          <a:ln w="28575">
            <a:solidFill>
              <a:srgbClr val="33348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Curved Connector 34">
            <a:extLst>
              <a:ext uri="{FF2B5EF4-FFF2-40B4-BE49-F238E27FC236}">
                <a16:creationId xmlns:a16="http://schemas.microsoft.com/office/drawing/2014/main" id="{CA9D07E2-D9F7-F741-94B0-A0328B2B849E}"/>
              </a:ext>
            </a:extLst>
          </p:cNvPr>
          <p:cNvCxnSpPr>
            <a:cxnSpLocks/>
            <a:stCxn id="31" idx="2"/>
            <a:endCxn id="36" idx="6"/>
          </p:cNvCxnSpPr>
          <p:nvPr/>
        </p:nvCxnSpPr>
        <p:spPr>
          <a:xfrm rot="10800000">
            <a:off x="8179097" y="4230340"/>
            <a:ext cx="969098" cy="9398"/>
          </a:xfrm>
          <a:prstGeom prst="curvedConnector3">
            <a:avLst>
              <a:gd name="adj1" fmla="val 50000"/>
            </a:avLst>
          </a:prstGeom>
          <a:ln w="28575">
            <a:solidFill>
              <a:srgbClr val="33348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C19A218E-C845-3F46-82DD-6D0514914F9F}"/>
              </a:ext>
            </a:extLst>
          </p:cNvPr>
          <p:cNvCxnSpPr>
            <a:cxnSpLocks/>
            <a:stCxn id="33" idx="0"/>
            <a:endCxn id="36" idx="4"/>
          </p:cNvCxnSpPr>
          <p:nvPr/>
        </p:nvCxnSpPr>
        <p:spPr>
          <a:xfrm flipV="1">
            <a:off x="6928366" y="4690265"/>
            <a:ext cx="0" cy="342790"/>
          </a:xfrm>
          <a:prstGeom prst="straightConnector1">
            <a:avLst/>
          </a:prstGeom>
          <a:ln w="28575">
            <a:solidFill>
              <a:srgbClr val="33348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5" name="Picture 4" descr="Health Promotion and Research Officer - Job in Canberra &amp;amp; ACT - Women&amp;#39;s  Centre for Health Matters Inc">
            <a:extLst>
              <a:ext uri="{FF2B5EF4-FFF2-40B4-BE49-F238E27FC236}">
                <a16:creationId xmlns:a16="http://schemas.microsoft.com/office/drawing/2014/main" id="{CED0DB1D-4EB4-3A47-98D2-9A8C499B1E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306" y="125669"/>
            <a:ext cx="1615261" cy="848013"/>
          </a:xfrm>
          <a:prstGeom prst="rect">
            <a:avLst/>
          </a:prstGeom>
          <a:noFill/>
          <a:extLst>
            <a:ext uri="{909E8E84-426E-40DD-AFC4-6F175D3DCCD1}">
              <a14:hiddenFill xmlns:a14="http://schemas.microsoft.com/office/drawing/2010/main">
                <a:solidFill>
                  <a:srgbClr val="FFFFFF"/>
                </a:solidFill>
              </a14:hiddenFill>
            </a:ext>
          </a:extLst>
        </p:spPr>
      </p:pic>
      <p:sp>
        <p:nvSpPr>
          <p:cNvPr id="36" name="Oval 35">
            <a:extLst>
              <a:ext uri="{FF2B5EF4-FFF2-40B4-BE49-F238E27FC236}">
                <a16:creationId xmlns:a16="http://schemas.microsoft.com/office/drawing/2014/main" id="{666E8034-E641-7246-8692-E8E6590D08FD}"/>
              </a:ext>
            </a:extLst>
          </p:cNvPr>
          <p:cNvSpPr/>
          <p:nvPr/>
        </p:nvSpPr>
        <p:spPr>
          <a:xfrm>
            <a:off x="5677635" y="3770414"/>
            <a:ext cx="2501462" cy="919851"/>
          </a:xfrm>
          <a:prstGeom prst="ellipse">
            <a:avLst/>
          </a:prstGeom>
          <a:solidFill>
            <a:srgbClr val="333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Communicating What Matters!</a:t>
            </a:r>
          </a:p>
        </p:txBody>
      </p:sp>
    </p:spTree>
    <p:extLst>
      <p:ext uri="{BB962C8B-B14F-4D97-AF65-F5344CB8AC3E}">
        <p14:creationId xmlns:p14="http://schemas.microsoft.com/office/powerpoint/2010/main" val="3219078862"/>
      </p:ext>
    </p:extLst>
  </p:cSld>
  <p:clrMapOvr>
    <a:masterClrMapping/>
  </p:clrMapOvr>
</p:sld>
</file>

<file path=ppt/theme/theme1.xml><?xml version="1.0" encoding="utf-8"?>
<a:theme xmlns:a="http://schemas.openxmlformats.org/drawingml/2006/main" name="Dividend">
  <a:themeElements>
    <a:clrScheme name="Custom 2">
      <a:dk1>
        <a:srgbClr val="000000"/>
      </a:dk1>
      <a:lt1>
        <a:srgbClr val="FFFFFF"/>
      </a:lt1>
      <a:dk2>
        <a:srgbClr val="5E5E5E"/>
      </a:dk2>
      <a:lt2>
        <a:srgbClr val="DEDFDD"/>
      </a:lt2>
      <a:accent1>
        <a:srgbClr val="2F7696"/>
      </a:accent1>
      <a:accent2>
        <a:srgbClr val="82AC47"/>
      </a:accent2>
      <a:accent3>
        <a:srgbClr val="E5AD31"/>
      </a:accent3>
      <a:accent4>
        <a:srgbClr val="CBCAB2"/>
      </a:accent4>
      <a:accent5>
        <a:srgbClr val="DEDFDD"/>
      </a:accent5>
      <a:accent6>
        <a:srgbClr val="92A9AD"/>
      </a:accent6>
      <a:hlink>
        <a:srgbClr val="007698"/>
      </a:hlink>
      <a:folHlink>
        <a:srgbClr val="EDAE0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1" id="{F4E53B26-CEE3-2548-B267-AE2E6873E1AC}" vid="{6F4A0FAF-ABB0-FE4A-8D2C-79D10510F7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D6D05570B8714ABEDD1FBBEAE803E2" ma:contentTypeVersion="10" ma:contentTypeDescription="Create a new document." ma:contentTypeScope="" ma:versionID="769403a0ec2f9894456f631c8dd11890">
  <xsd:schema xmlns:xsd="http://www.w3.org/2001/XMLSchema" xmlns:xs="http://www.w3.org/2001/XMLSchema" xmlns:p="http://schemas.microsoft.com/office/2006/metadata/properties" xmlns:ns2="5c4c3042-aa05-41f2-8a61-690c66955e49" xmlns:ns3="49853ecd-e5cd-4788-82ce-5932e5d2d24d" targetNamespace="http://schemas.microsoft.com/office/2006/metadata/properties" ma:root="true" ma:fieldsID="ed2f8262b9c755fe0a847dd2b806ab29" ns2:_="" ns3:_="">
    <xsd:import namespace="5c4c3042-aa05-41f2-8a61-690c66955e49"/>
    <xsd:import namespace="49853ecd-e5cd-4788-82ce-5932e5d2d24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4c3042-aa05-41f2-8a61-690c66955e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853ecd-e5cd-4788-82ce-5932e5d2d24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500F48-67EC-4BB2-B7EF-1C7E91F0BAF4}">
  <ds:schemaRefs>
    <ds:schemaRef ds:uri="http://purl.org/dc/dcmitype/"/>
    <ds:schemaRef ds:uri="http://purl.org/dc/terms/"/>
    <ds:schemaRef ds:uri="http://schemas.microsoft.com/office/2006/documentManagement/types"/>
    <ds:schemaRef ds:uri="http://schemas.openxmlformats.org/package/2006/metadata/core-properties"/>
    <ds:schemaRef ds:uri="http://purl.org/dc/elements/1.1/"/>
    <ds:schemaRef ds:uri="5c4c3042-aa05-41f2-8a61-690c66955e49"/>
    <ds:schemaRef ds:uri="http://schemas.microsoft.com/office/infopath/2007/PartnerControls"/>
    <ds:schemaRef ds:uri="49853ecd-e5cd-4788-82ce-5932e5d2d24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298FE32-F4E4-4470-A57D-62EFC8A1C5E5}">
  <ds:schemaRefs>
    <ds:schemaRef ds:uri="http://schemas.microsoft.com/sharepoint/v3/contenttype/forms"/>
  </ds:schemaRefs>
</ds:datastoreItem>
</file>

<file path=customXml/itemProps3.xml><?xml version="1.0" encoding="utf-8"?>
<ds:datastoreItem xmlns:ds="http://schemas.openxmlformats.org/officeDocument/2006/customXml" ds:itemID="{FCFEDC21-C678-4056-BD83-4E58ECFDEF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4c3042-aa05-41f2-8a61-690c66955e49"/>
    <ds:schemaRef ds:uri="49853ecd-e5cd-4788-82ce-5932e5d2d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Dividend</Template>
  <TotalTime>17648</TotalTime>
  <Words>198</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Avenir Book</vt:lpstr>
      <vt:lpstr>Avenir Medium</vt:lpstr>
      <vt:lpstr>Calibri</vt:lpstr>
      <vt:lpstr>Gotham Narrow Book</vt:lpstr>
      <vt:lpstr>Gotham Narrow Thin</vt:lpstr>
      <vt:lpstr>Wingdings 2</vt:lpstr>
      <vt:lpstr>Dividend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Map, Performance Framework &amp; Risk Appetite</dc:title>
  <dc:creator>Andrew Johnson</dc:creator>
  <cp:lastModifiedBy>Jodie Kirkness</cp:lastModifiedBy>
  <cp:revision>21</cp:revision>
  <cp:lastPrinted>2022-02-04T11:35:36Z</cp:lastPrinted>
  <dcterms:created xsi:type="dcterms:W3CDTF">2022-01-27T02:53:08Z</dcterms:created>
  <dcterms:modified xsi:type="dcterms:W3CDTF">2022-03-29T04:48:57Z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0x010100ECD6D05570B8714ABEDD1FBBEAE803E2</vt:lpwstr>
  </property>
</Properties>
</file>